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60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8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101BBD-237E-49B3-8E00-7464C4C6942D}" type="datetimeFigureOut">
              <a:rPr lang="en-US" smtClean="0"/>
              <a:pPr/>
              <a:t>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8E2468C-6926-40D7-8E3C-A25B40C485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86364"/>
            <a:ext cx="9144000" cy="1571636"/>
          </a:xfrm>
        </p:spPr>
        <p:txBody>
          <a:bodyPr>
            <a:normAutofit fontScale="92500" lnSpcReduction="20000"/>
          </a:bodyPr>
          <a:lstStyle/>
          <a:p>
            <a:r>
              <a:rPr lang="ro-RO" sz="1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   </a:t>
            </a:r>
            <a:r>
              <a:rPr lang="ro-RO" sz="12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Responsabili cerc pedagogic:                                                                                            Prezentare:</a:t>
            </a:r>
          </a:p>
          <a:p>
            <a:endParaRPr lang="ro-RO" sz="12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ro-RO" sz="1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Prof. dr. VULTUR IOANA – MIHAELA                                                                               Prof. înv. preșc. FLORESCU ANCA</a:t>
            </a:r>
          </a:p>
          <a:p>
            <a:r>
              <a:rPr lang="ro-RO" sz="1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Prof. ZVÎNCĂ EMILIA                                                                                                        Prof. înv. preșc. TODEA BIANCA</a:t>
            </a:r>
          </a:p>
          <a:p>
            <a:endParaRPr lang="ro-RO" sz="12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ro-RO" sz="12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ro-RO" sz="1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                                                                            </a:t>
            </a:r>
            <a:r>
              <a:rPr lang="ro-RO" sz="1200" dirty="0" smtClean="0">
                <a:solidFill>
                  <a:schemeClr val="accent6"/>
                </a:solidFill>
                <a:latin typeface="Arial Black" panose="020B0A04020102020204" pitchFamily="34" charset="0"/>
              </a:rPr>
              <a:t>25 NOIEMBRIE 2021</a:t>
            </a:r>
            <a:endParaRPr lang="en-US" sz="1200" dirty="0">
              <a:solidFill>
                <a:schemeClr val="accent6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0"/>
            <a:ext cx="7672935" cy="1571612"/>
          </a:xfrm>
        </p:spPr>
        <p:txBody>
          <a:bodyPr/>
          <a:lstStyle/>
          <a:p>
            <a:pPr marL="182880" indent="0" algn="ctr">
              <a:buNone/>
            </a:pPr>
            <a:r>
              <a:rPr lang="ro-RO" sz="1800" dirty="0" smtClean="0"/>
              <a:t>MINISTERUL EDUCAȚIEI</a:t>
            </a:r>
            <a:br>
              <a:rPr lang="ro-RO" sz="1800" dirty="0" smtClean="0"/>
            </a:br>
            <a:r>
              <a:rPr lang="ro-RO" sz="1800" dirty="0" smtClean="0"/>
              <a:t>INSPECTORATUL ȘCOLAR JUDEȚEAN MUREȘ</a:t>
            </a:r>
            <a:br>
              <a:rPr lang="ro-RO" sz="1800" dirty="0" smtClean="0"/>
            </a:br>
            <a:r>
              <a:rPr lang="ro-RO" sz="1800" dirty="0" smtClean="0"/>
              <a:t>GRĂDINIȚA CU PROGRAM PRELUNGIT ,,MANPEL” TG. MUREȘ</a:t>
            </a:r>
            <a:br>
              <a:rPr lang="ro-RO" sz="1800" dirty="0" smtClean="0"/>
            </a:br>
            <a:r>
              <a:rPr lang="ro-RO" sz="1800" dirty="0" smtClean="0"/>
              <a:t/>
            </a:r>
            <a:br>
              <a:rPr lang="ro-RO" sz="1800" dirty="0" smtClean="0"/>
            </a:br>
            <a:r>
              <a:rPr lang="ro-RO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CERC PEDAGOGIC ZONA 7 NOIEMBRIE</a:t>
            </a:r>
            <a:endParaRPr lang="en-US" sz="1800" dirty="0"/>
          </a:p>
        </p:txBody>
      </p:sp>
      <p:sp>
        <p:nvSpPr>
          <p:cNvPr id="4" name="Subtitle 2"/>
          <p:cNvSpPr txBox="1"/>
          <p:nvPr/>
        </p:nvSpPr>
        <p:spPr>
          <a:xfrm>
            <a:off x="357158" y="2357430"/>
            <a:ext cx="8424936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o-RO" sz="2400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                                              </a:t>
            </a:r>
            <a:endParaRPr lang="en-US" sz="2400" dirty="0">
              <a:solidFill>
                <a:schemeClr val="accent4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857364"/>
            <a:ext cx="91440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o-RO" sz="5400" b="1" i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Algerian" pitchFamily="82" charset="0"/>
              </a:rPr>
              <a:t>Strategii de sprijin pentru învĂȚare pentru copiii cu autism</a:t>
            </a:r>
            <a:endParaRPr 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0" y="190500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39752" y="548680"/>
            <a:ext cx="61805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Probleme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care pot fi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asociate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autismului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51720" y="1209473"/>
            <a:ext cx="66247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vi-VN" b="1" i="1" dirty="0" smtClean="0">
                <a:solidFill>
                  <a:schemeClr val="bg2">
                    <a:lumMod val="25000"/>
                  </a:schemeClr>
                </a:solidFill>
              </a:rPr>
              <a:t>Autismul poate apărea singur sau în combinaţie cu alte dificultăţi, probleme,</a:t>
            </a:r>
            <a:r>
              <a:rPr lang="ro-RO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i="1" dirty="0" smtClean="0">
                <a:solidFill>
                  <a:schemeClr val="bg2">
                    <a:lumMod val="25000"/>
                  </a:schemeClr>
                </a:solidFill>
              </a:rPr>
              <a:t>diagnostice secundare:</a:t>
            </a:r>
            <a:endParaRPr lang="ro-RO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vi-VN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◊ Probleme senzoriale</a:t>
            </a:r>
          </a:p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◊ Retard mintal</a:t>
            </a:r>
          </a:p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◊ Tulburare de deficit de atenţie şi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hiperactivitate ADHD</a:t>
            </a:r>
          </a:p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◊ Tulburări de învăţare</a:t>
            </a:r>
          </a:p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◊ Anxietate</a:t>
            </a:r>
          </a:p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◊ Depresie</a:t>
            </a:r>
          </a:p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◊ Tulburare obsesiv compulsivă</a:t>
            </a:r>
          </a:p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◊ Epilepsie</a:t>
            </a:r>
          </a:p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◊ Altele (surditate, orbire, etc)</a:t>
            </a:r>
            <a:endParaRPr lang="en-US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0" y="190500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771800" y="476672"/>
            <a:ext cx="47099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Care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sunt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cauzele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autismului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?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1398637"/>
            <a:ext cx="70567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â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nă în prezent nu s-a descoperit o cauză specifică a autismului. Există mai multe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teorii care încearcă explicarea autismului, nici una dintre acestea, însă, nu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explică pe deplin cauzele. </a:t>
            </a:r>
            <a:endParaRPr lang="ro-RO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Se presupune că există multiple cauze de natură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neurobiologică, diferite sisteme şi funcţii ale creierului la persoanele cu autism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par să funcţioneze diferit faţă de cei care nu au autism.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0" y="190500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051720" y="548680"/>
            <a:ext cx="6120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Care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sunt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primele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semne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ale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autismului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?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95488" y="1028343"/>
            <a:ext cx="689451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Părinţii ar trebui să fie atenţi la unele semnale la copil, cum ar fi:</a:t>
            </a:r>
          </a:p>
          <a:p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• 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nu gângureşte, nu arată cu degetul sau nu foloseşte alte gesturi la 12 luni;</a:t>
            </a:r>
          </a:p>
          <a:p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• 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nu foloseşte nici un cuvânt la 16 luni;</a:t>
            </a:r>
          </a:p>
          <a:p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• 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nu foloseşte expresii/propoziţii de 2 cuvinte la 2 ani (cu sens, nu repetitiv);</a:t>
            </a:r>
          </a:p>
          <a:p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• 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nu răspunde la nume;</a:t>
            </a:r>
          </a:p>
          <a:p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• 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pierde din achiziţiile dobândite în dezvoltare, în limbaj sau din abilităţile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sociale (regresează în aceste domenii) ;</a:t>
            </a:r>
          </a:p>
          <a:p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• 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contact vizual slab;</a:t>
            </a:r>
          </a:p>
          <a:p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• 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pare că nu ştie cum să se joace cu jucăriile;</a:t>
            </a:r>
          </a:p>
          <a:p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•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 aliniază în mod excesiv jucăriile sau alte obiecte;</a:t>
            </a:r>
          </a:p>
          <a:p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• 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este ataşat în mod deosebit de o anumită jucărie sau de un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  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anumit obiect;</a:t>
            </a:r>
          </a:p>
          <a:p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•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 nu zâmbeşte;</a:t>
            </a:r>
          </a:p>
          <a:p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• </a:t>
            </a:r>
            <a:r>
              <a:rPr lang="ro-RO" i="1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i="1" dirty="0" smtClean="0">
                <a:solidFill>
                  <a:schemeClr val="bg2">
                    <a:lumMod val="25000"/>
                  </a:schemeClr>
                </a:solidFill>
              </a:rPr>
              <a:t>uneori pare surd.</a:t>
            </a:r>
            <a:endParaRPr lang="en-US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omeaa\Desktop\Autism\image0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7992888" cy="599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80682"/>
            <a:ext cx="8636000" cy="662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07704" y="292586"/>
            <a:ext cx="56166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Cum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este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diagnosticat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autismul</a:t>
            </a:r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?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3648" y="1268760"/>
            <a:ext cx="68407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Nu există un anumit test medical pe baza căruia să se poată stabili diagnosticul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de autism. Diagnosticarea se face pe baza observării la copil a unui set de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comportamente.</a:t>
            </a:r>
            <a:endParaRPr lang="ro-RO" b="1" dirty="0" smtClean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  <a:p>
            <a:pPr algn="just"/>
            <a:endParaRPr lang="ro-RO" dirty="0" smtClean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La cei mai mulţi dintre copiii cu autism semnele tulburării apar în primii 3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ani de viaţă. Autismul poate fi identificat şi diagnosticat chiar şi de la 18 luni, dar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rareori diagnosticul cert este dat mai devreme de vârsta de 2 ani a copilului.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0" y="172884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403648" y="404664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Care ar putea fi punctele tari ale unui copil cu autism?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1640" y="1052736"/>
            <a:ext cx="75583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De multe ori ne concentrăm asupra “lipsurilor”, a “deficienţelor”, şi neglijăm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aspecte care reprezintă un plus faţă de copiii-adulţii “normali” cum ar fi: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9712" y="2204864"/>
            <a:ext cx="67687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Capacitatea de a se concentra o perioadă mai lungă de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timp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pe o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a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ctivitate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dacă există un interes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special pentru acea activitate;</a:t>
            </a:r>
            <a:endParaRPr lang="ro-RO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vi-VN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•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 Se pot concentra pe detalii adesea trecute cu vederea de 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oamenii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obişnuiţi, o abilitate foarte importantă în anumite situaţii (ex. în IT,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editare de publicaţii ş.a.);</a:t>
            </a:r>
            <a:endParaRPr lang="ro-RO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vi-VN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• 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Cei mai capabili, pot obţine performanţe deosebite în anumite </a:t>
            </a:r>
            <a:r>
              <a:rPr lang="ro-RO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       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domenii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academice, în special în cele în care nu sunt necesare abilităţile sociale (ex. Ştiinte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exacte, informatica, muzica, ingineria).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0" y="190500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59832" y="332656"/>
            <a:ext cx="547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Pot fi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vindecaţi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copiii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cu autism?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1340768"/>
            <a:ext cx="73423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Deşi există afirmaţii că unii copii au fost vindecaţi de autism sau recuperaţi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total, că trăsăturile tipice nu au mai fost vizibile, studiile pe termen lung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sugerează că marea majoritate are în continuare trăsăturile spectrului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autismului pe parcursul întregii vieţi.</a:t>
            </a:r>
            <a:endParaRPr lang="ro-RO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o-RO" b="1" dirty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Însă, cu sprijin, cu intervenţie terapeutică educaţională adecvată şi cât mai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timpurie, copiii pot progresa, unii foarte mult, îşi pot îmbunătăţi abilităţile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generale, capacitatea de a înţelege şi a folosi comunicarea, iar comportamentul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social devine (mai) adecvat.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929" y="140568"/>
            <a:ext cx="8636000" cy="666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257152" y="548680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Terapii şi tratamente folosite în tratarea copiilor cu TSA</a:t>
            </a:r>
            <a:endParaRPr lang="en-US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2430" y="1196752"/>
            <a:ext cx="75975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chemeClr val="bg2">
                    <a:lumMod val="50000"/>
                  </a:schemeClr>
                </a:solidFill>
              </a:rPr>
              <a:t>Cele mai folosite tratamente şi terapii în cazul autismului sunt: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09271" y="1676850"/>
            <a:ext cx="3542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</a:rPr>
              <a:t>Terapiile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</a:rPr>
              <a:t>comportamentale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: 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61024" y="169902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vizează învăţarea de comportamente</a:t>
            </a:r>
          </a:p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specifice în unităţi distincte, pas cu pas, urmând succesiunea Stimul-Răspuns-</a:t>
            </a:r>
          </a:p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Recompensă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52126" y="2899352"/>
            <a:ext cx="30564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</a:rPr>
              <a:t>Terapiile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 de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</a:rPr>
              <a:t>dezvoltare</a:t>
            </a:r>
            <a:r>
              <a:rPr lang="ro-RO" b="1" dirty="0">
                <a:solidFill>
                  <a:schemeClr val="bg2">
                    <a:lumMod val="25000"/>
                  </a:schemeClr>
                </a:solidFill>
              </a:rPr>
              <a:t>: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64496" y="2894887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o-RO" dirty="0">
                <a:solidFill>
                  <a:schemeClr val="bg2">
                    <a:lumMod val="25000"/>
                  </a:schemeClr>
                </a:solidFill>
              </a:rPr>
              <a:t>v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izează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creşterea motivaţiei, a abilităţilor emoţionale, sociale şi intelectuale ale</a:t>
            </a:r>
          </a:p>
          <a:p>
            <a:r>
              <a:rPr lang="ro-RO" dirty="0">
                <a:solidFill>
                  <a:schemeClr val="bg2">
                    <a:lumMod val="25000"/>
                  </a:schemeClr>
                </a:solidFill>
              </a:rPr>
              <a:t>c</a:t>
            </a:r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opilului</a:t>
            </a:r>
            <a:r>
              <a:rPr lang="ro-RO" dirty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11914" y="3818217"/>
            <a:ext cx="32616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</a:rPr>
              <a:t>Terapiile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</a:rPr>
              <a:t>complementare</a:t>
            </a:r>
            <a:r>
              <a:rPr lang="ro-RO" b="1" dirty="0">
                <a:solidFill>
                  <a:schemeClr val="bg2">
                    <a:lumMod val="25000"/>
                  </a:schemeClr>
                </a:solidFill>
              </a:rPr>
              <a:t>: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14934" y="3821897"/>
            <a:ext cx="3746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 smtClean="0">
                <a:solidFill>
                  <a:schemeClr val="bg2">
                    <a:lumMod val="25000"/>
                  </a:schemeClr>
                </a:solidFill>
              </a:rPr>
              <a:t>terapia senzorială, terapia prin joc, artterapia, terapia fizică,terapiile de tip vizual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7744" y="4849904"/>
            <a:ext cx="32571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 err="1" smtClean="0">
                <a:solidFill>
                  <a:schemeClr val="bg2">
                    <a:lumMod val="25000"/>
                  </a:schemeClr>
                </a:solidFill>
              </a:rPr>
              <a:t>Tratamentele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 alternative: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20157" y="4844151"/>
            <a:ext cx="31715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diete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suplimente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nutritive,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tratament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cu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oxigen</a:t>
            </a:r>
            <a:r>
              <a:rPr lang="ro-RO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hiperbaric,homeopatie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celule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 stem 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ş.a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r>
              <a:rPr lang="ro-RO" dirty="0" smtClean="0">
                <a:solidFill>
                  <a:schemeClr val="bg2">
                    <a:lumMod val="25000"/>
                  </a:schemeClr>
                </a:solidFill>
              </a:rPr>
              <a:t>(nu există studii serioase privind eficacitatea acestor tratamente).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2237" y="190500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55776" y="620688"/>
            <a:ext cx="58092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fr-FR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Ce pot face </a:t>
            </a:r>
            <a:r>
              <a:rPr lang="fr-FR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părinţii</a:t>
            </a:r>
            <a:r>
              <a:rPr lang="fr-FR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r-FR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pentru</a:t>
            </a:r>
            <a:r>
              <a:rPr lang="fr-FR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r-FR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copilul</a:t>
            </a:r>
            <a:r>
              <a:rPr lang="fr-FR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r-FR" sz="2000" dirty="0" err="1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lor</a:t>
            </a:r>
            <a:r>
              <a:rPr lang="fr-FR" sz="2000" dirty="0" smtClean="0">
                <a:solidFill>
                  <a:schemeClr val="bg2">
                    <a:lumMod val="50000"/>
                  </a:schemeClr>
                </a:solidFill>
                <a:latin typeface="Arial Black" panose="020B0A04020102020204" pitchFamily="34" charset="0"/>
              </a:rPr>
              <a:t>?</a:t>
            </a:r>
            <a:endParaRPr lang="en-US" sz="2000" dirty="0">
              <a:solidFill>
                <a:schemeClr val="bg2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75656" y="1484784"/>
            <a:ext cx="72728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Fiecare copil este unic, combinaţia de caracteristici, abilităţi și lipsuri este unică,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motiv pentru care nu există un singur fel de abordare, de tratament.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234" y="2708920"/>
            <a:ext cx="646223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Programele de intervenţie care dau cele mai bune rezultate au la bază o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evaluare foarte atentă și bine documentată pe baza unor teste specifice, scale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de evaluare, observare directă a copilului în diverse medii și în diverse situaţii: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acasă, la medic, grădiniţă, cu părinţii, fraţii, alţi copii, bunicii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,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 la masă, la joacă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etc. Toate acestea ar trebui să le facă echipa interdisciplinară de profesioniști și,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foarte important, implicându-i serios pe părinţi.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Homeaa\Desktop\Autism\IMG_509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8640"/>
            <a:ext cx="6408712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omeaa\Desktop\Autism\IMG_53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2438" y="476672"/>
            <a:ext cx="8904058" cy="5994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0" y="190500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123728" y="620688"/>
            <a:ext cx="66247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fontAlgn="base">
              <a:buFont typeface="Wingdings" panose="05000000000000000000" pitchFamily="2" charset="2"/>
              <a:buChar char="v"/>
            </a:pPr>
            <a:r>
              <a:rPr lang="vi-VN" sz="2000" b="1" dirty="0">
                <a:solidFill>
                  <a:schemeClr val="bg2">
                    <a:lumMod val="25000"/>
                  </a:schemeClr>
                </a:solidFill>
              </a:rPr>
              <a:t>În 1999, Societatea pentru Autism din Statele Unite a creat panglica cu piese de puzzle. </a:t>
            </a:r>
            <a:endParaRPr lang="ro-RO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 fontAlgn="base"/>
            <a:r>
              <a:rPr lang="ro-RO" sz="2000" b="1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  <a:r>
              <a:rPr lang="vi-VN" sz="2000" b="1" dirty="0" smtClean="0">
                <a:solidFill>
                  <a:schemeClr val="bg2">
                    <a:lumMod val="25000"/>
                  </a:schemeClr>
                </a:solidFill>
              </a:rPr>
              <a:t>Organizația </a:t>
            </a:r>
            <a:r>
              <a:rPr lang="vi-VN" sz="2000" b="1" dirty="0">
                <a:solidFill>
                  <a:schemeClr val="bg2">
                    <a:lumMod val="25000"/>
                  </a:schemeClr>
                </a:solidFill>
              </a:rPr>
              <a:t>a acordat, oricui a dorit, permisiunea </a:t>
            </a:r>
            <a:r>
              <a:rPr lang="ro-RO" sz="2000" b="1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  <a:r>
              <a:rPr lang="vi-VN" sz="2000" b="1" dirty="0" smtClean="0">
                <a:solidFill>
                  <a:schemeClr val="bg2">
                    <a:lumMod val="25000"/>
                  </a:schemeClr>
                </a:solidFill>
              </a:rPr>
              <a:t>de </a:t>
            </a:r>
            <a:r>
              <a:rPr lang="vi-VN" sz="2000" b="1" dirty="0">
                <a:solidFill>
                  <a:schemeClr val="bg2">
                    <a:lumMod val="25000"/>
                  </a:schemeClr>
                </a:solidFill>
              </a:rPr>
              <a:t>a prelua simbolul și de a-l folosi pentru „conștientizare la nivel global”.</a:t>
            </a:r>
          </a:p>
          <a:p>
            <a:pPr fontAlgn="base"/>
            <a:endParaRPr lang="ro-RO" sz="2000" b="1" dirty="0" smtClean="0"/>
          </a:p>
          <a:p>
            <a:pPr fontAlgn="base"/>
            <a:endParaRPr lang="ro-RO" sz="2000" b="1" dirty="0"/>
          </a:p>
          <a:p>
            <a:pPr marL="342900" indent="-342900" fontAlgn="base">
              <a:buFont typeface="Wingdings" panose="05000000000000000000" pitchFamily="2" charset="2"/>
              <a:buChar char="v"/>
            </a:pPr>
            <a:r>
              <a:rPr lang="vi-VN" sz="2000" b="1" dirty="0" smtClean="0"/>
              <a:t> </a:t>
            </a:r>
            <a:r>
              <a:rPr lang="vi-VN" sz="2000" b="1" i="1" dirty="0">
                <a:solidFill>
                  <a:schemeClr val="bg2">
                    <a:lumMod val="25000"/>
                  </a:schemeClr>
                </a:solidFill>
              </a:rPr>
              <a:t>„Șablonul ca un puzzle reflectă complexitatea spectrului autist. Diferitele forme și culori reprezintă diversitatea persoanelor și familiilor care trăiesc cu această condiție. Luminozitatea panglicii simbolizează speranța – speranța că, prin conștientizarea intensivă a autismului, și prin intervenție timpurie și acces la serviciile și la suportul potrivit, persoanele cu autism își vor trăi viețile la maxim și vor putea interacționa cu lumea înconjurătoare, în termenii lor.”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0" y="32502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827584" y="476672"/>
            <a:ext cx="8062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sz="2400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Ce </a:t>
            </a:r>
            <a:r>
              <a:rPr lang="fr-FR" sz="2400" dirty="0" err="1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sunt</a:t>
            </a:r>
            <a:r>
              <a:rPr lang="fr-FR" sz="2400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r-FR" sz="2400" dirty="0" err="1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Tulburările</a:t>
            </a:r>
            <a:r>
              <a:rPr lang="fr-FR" sz="2400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r-FR" sz="2400" dirty="0" err="1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din</a:t>
            </a:r>
            <a:r>
              <a:rPr lang="fr-FR" sz="2400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r-FR" sz="2400" dirty="0" err="1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Spectrul</a:t>
            </a:r>
            <a:r>
              <a:rPr lang="ro-RO" sz="2400" dirty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fr-FR" sz="2400" dirty="0" err="1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Autismului</a:t>
            </a:r>
            <a:r>
              <a:rPr lang="fr-FR" sz="2400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> ?</a:t>
            </a:r>
            <a:endParaRPr lang="en-US" sz="2400" dirty="0">
              <a:solidFill>
                <a:schemeClr val="bg2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1556792"/>
            <a:ext cx="7200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vi-VN" sz="2400" b="1" dirty="0" smtClean="0">
                <a:solidFill>
                  <a:schemeClr val="bg2">
                    <a:lumMod val="25000"/>
                  </a:schemeClr>
                </a:solidFill>
              </a:rPr>
              <a:t>Tulburările din Spectrul Autismului-TSA reprezintă un termen mai nou folosit</a:t>
            </a:r>
            <a:r>
              <a:rPr lang="ro-RO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sz="2400" b="1" dirty="0" smtClean="0">
                <a:solidFill>
                  <a:schemeClr val="bg2">
                    <a:lumMod val="25000"/>
                  </a:schemeClr>
                </a:solidFill>
              </a:rPr>
              <a:t>pentru primele 3 subgrupe ale Tulburărilor Pervazive de Dezvoltare -TDP. </a:t>
            </a:r>
            <a:endParaRPr lang="ro-RO" sz="2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ro-RO" sz="2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vi-VN" sz="2400" b="1" dirty="0" smtClean="0">
                <a:solidFill>
                  <a:schemeClr val="bg2">
                    <a:lumMod val="25000"/>
                  </a:schemeClr>
                </a:solidFill>
              </a:rPr>
              <a:t>Din TSA fac parte Autismul, Sindromul Asperger şi Tulburarea</a:t>
            </a:r>
            <a:r>
              <a:rPr lang="ro-RO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sz="2400" b="1" dirty="0" smtClean="0">
                <a:solidFill>
                  <a:schemeClr val="bg2">
                    <a:lumMod val="25000"/>
                  </a:schemeClr>
                </a:solidFill>
              </a:rPr>
              <a:t>Pervazivă de Dezvoltare.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8888" y="190500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47664" y="2060848"/>
            <a:ext cx="734481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vi-VN" sz="2800" b="1" i="1" dirty="0" smtClean="0">
                <a:solidFill>
                  <a:schemeClr val="bg2">
                    <a:lumMod val="25000"/>
                  </a:schemeClr>
                </a:solidFill>
              </a:rPr>
              <a:t>Autismul</a:t>
            </a:r>
            <a:r>
              <a:rPr lang="vi-VN" sz="24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sz="2400" b="1" dirty="0" smtClean="0">
                <a:solidFill>
                  <a:schemeClr val="bg2">
                    <a:lumMod val="25000"/>
                  </a:schemeClr>
                </a:solidFill>
              </a:rPr>
              <a:t>este o tulburare de dezvoltare caracterizată de deficite mai</a:t>
            </a:r>
            <a:r>
              <a:rPr lang="ro-RO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sz="2400" b="1" dirty="0" smtClean="0">
                <a:solidFill>
                  <a:schemeClr val="bg2">
                    <a:lumMod val="25000"/>
                  </a:schemeClr>
                </a:solidFill>
              </a:rPr>
              <a:t>severe (de aceea este mai devreme diagnosticată) în toate cele 3 arii de</a:t>
            </a:r>
            <a:r>
              <a:rPr lang="ro-RO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sz="2400" b="1" dirty="0" smtClean="0">
                <a:solidFill>
                  <a:schemeClr val="bg2">
                    <a:lumMod val="25000"/>
                  </a:schemeClr>
                </a:solidFill>
              </a:rPr>
              <a:t>dezvoltare :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0" y="190500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907704" y="1556792"/>
            <a:ext cx="66967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vi-VN" b="1" i="1" u="sng" dirty="0" smtClean="0">
                <a:solidFill>
                  <a:schemeClr val="bg2">
                    <a:lumMod val="50000"/>
                  </a:schemeClr>
                </a:solidFill>
              </a:rPr>
              <a:t>comunicarea verbală şi n</a:t>
            </a:r>
            <a:r>
              <a:rPr lang="ro-RO" b="1" i="1" u="sng" dirty="0" smtClean="0">
                <a:solidFill>
                  <a:schemeClr val="bg2">
                    <a:lumMod val="50000"/>
                  </a:schemeClr>
                </a:solidFill>
              </a:rPr>
              <a:t>on</a:t>
            </a:r>
            <a:r>
              <a:rPr lang="vi-VN" b="1" i="1" u="sng" dirty="0" smtClean="0">
                <a:solidFill>
                  <a:schemeClr val="bg2">
                    <a:lumMod val="50000"/>
                  </a:schemeClr>
                </a:solidFill>
              </a:rPr>
              <a:t>verbală</a:t>
            </a:r>
            <a:r>
              <a:rPr lang="ro-RO" b="1" dirty="0"/>
              <a:t>:</a:t>
            </a:r>
            <a:r>
              <a:rPr lang="vi-VN" b="1" dirty="0" smtClean="0"/>
              <a:t> </a:t>
            </a:r>
            <a:r>
              <a:rPr lang="ro-RO" b="1" dirty="0"/>
              <a:t> </a:t>
            </a:r>
            <a:r>
              <a:rPr lang="ro-RO" b="1" dirty="0">
                <a:solidFill>
                  <a:schemeClr val="bg2">
                    <a:lumMod val="25000"/>
                  </a:schemeClr>
                </a:solidFill>
              </a:rPr>
              <a:t>m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ulţi copii au întârzieri în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dezvoltarea limbajului sau nu pot comunica verbal deloc toată viaţa; pot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să nu înţeleagă pe deplin sensul unor expresii şi să le interpreteze literal,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sau să nu înţeleagă gesturile, tonul vocii sau expresia feţei celor cu care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vorbesc, sau pot repeta ceea ce spun alţii (ecolalie);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4368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47664" y="1556792"/>
            <a:ext cx="69847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vi-VN" b="1" i="1" u="sng" dirty="0" smtClean="0">
                <a:solidFill>
                  <a:schemeClr val="bg2">
                    <a:lumMod val="50000"/>
                  </a:schemeClr>
                </a:solidFill>
              </a:rPr>
              <a:t>relaţionarea socială</a:t>
            </a:r>
            <a:r>
              <a:rPr lang="ro-RO" b="1" i="1" u="sng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ro-RO" b="1" dirty="0">
                <a:solidFill>
                  <a:schemeClr val="bg2">
                    <a:lumMod val="25000"/>
                  </a:schemeClr>
                </a:solidFill>
              </a:rPr>
              <a:t>a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u dificultăţi în a stabili relaţii cu semenii, de ex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emplu,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pot părea indiferenţi faţ</a:t>
            </a:r>
            <a:r>
              <a:rPr lang="ro-RO" b="1" dirty="0">
                <a:solidFill>
                  <a:schemeClr val="bg2">
                    <a:lumMod val="25000"/>
                  </a:schemeClr>
                </a:solidFill>
              </a:rPr>
              <a:t>ă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 de cei din jur, să nu îi poată privi în ochi, să aibă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tendinţa de a se izola de ceilalţi, pentru că nu le înţeleg comportamentul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verbal şi n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on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verbal sau intenţiile, nu ştiu cum să comunice cu aceştia, cum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să lege şi să menţină prietenii;</a:t>
            </a:r>
            <a:endParaRPr lang="en-US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0" y="190500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823162" y="908720"/>
            <a:ext cx="70567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vi-VN" b="1" i="1" u="sng" dirty="0" smtClean="0">
                <a:solidFill>
                  <a:schemeClr val="bg2">
                    <a:lumMod val="50000"/>
                  </a:schemeClr>
                </a:solidFill>
              </a:rPr>
              <a:t>interese şi comportamente restrânse şi repetitive</a:t>
            </a:r>
            <a:r>
              <a:rPr lang="ro-RO" b="1" i="1" u="sng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ro-RO" b="1" dirty="0">
                <a:solidFill>
                  <a:schemeClr val="bg2">
                    <a:lumMod val="25000"/>
                  </a:schemeClr>
                </a:solidFill>
              </a:rPr>
              <a:t>c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opiii au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dificultăţi în dezvoltarea jocului social, de ex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emplu:</a:t>
            </a:r>
          </a:p>
          <a:p>
            <a:endParaRPr lang="ro-RO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activităţi imaginative limitate,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adesea repetitive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atenţie excesivă pe anumite obiecte şi ignorarea celor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de care, de obicei, copiii obişnuiţi sunt interesaţi sau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folosirea lor în alte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scopuri; </a:t>
            </a:r>
            <a:endParaRPr lang="ro-RO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rezistenţă la schimbare, insistenţa pe rutine urmate adesea cu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stricteţe, ca un ritual, persoanele devenind anxioase când rutina nu este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respectată; </a:t>
            </a:r>
            <a:endParaRPr lang="ro-RO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unii copii repetă mişcări ciudate, ca modalitate de</a:t>
            </a:r>
            <a:r>
              <a:rPr lang="ro-RO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b="1" dirty="0" smtClean="0">
                <a:solidFill>
                  <a:schemeClr val="bg2">
                    <a:lumMod val="25000"/>
                  </a:schemeClr>
                </a:solidFill>
              </a:rPr>
              <a:t>autostimulare, liniştire ş.a.</a:t>
            </a:r>
            <a:endParaRPr lang="en-US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Homeaa\Desktop\Autism\IMG_509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0" y="264368"/>
            <a:ext cx="8636000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547664" y="1647434"/>
            <a:ext cx="7200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vi-VN" sz="2000" b="1" dirty="0" smtClean="0">
                <a:solidFill>
                  <a:schemeClr val="bg2">
                    <a:lumMod val="25000"/>
                  </a:schemeClr>
                </a:solidFill>
              </a:rPr>
              <a:t>Niciun copil cu TSA nu seamănă cu altul, fiecare are o combinaţie specifică de</a:t>
            </a:r>
            <a:r>
              <a:rPr lang="ro-RO" sz="20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sz="2000" b="1" dirty="0" smtClean="0">
                <a:solidFill>
                  <a:schemeClr val="bg2">
                    <a:lumMod val="25000"/>
                  </a:schemeClr>
                </a:solidFill>
              </a:rPr>
              <a:t>trăsături.</a:t>
            </a:r>
            <a:endParaRPr lang="ro-RO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ro-RO" sz="20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ro-RO" sz="2000" b="1" i="1" dirty="0" smtClean="0">
                <a:solidFill>
                  <a:schemeClr val="bg2">
                    <a:lumMod val="25000"/>
                  </a:schemeClr>
                </a:solidFill>
              </a:rPr>
              <a:t>    </a:t>
            </a:r>
            <a:r>
              <a:rPr lang="ro-RO" sz="2000" b="1" i="1" u="sng" dirty="0" smtClean="0">
                <a:solidFill>
                  <a:schemeClr val="bg2">
                    <a:lumMod val="25000"/>
                  </a:schemeClr>
                </a:solidFill>
              </a:rPr>
              <a:t>De exemplu: </a:t>
            </a:r>
            <a:r>
              <a:rPr lang="vi-VN" sz="2000" b="1" i="1" dirty="0" smtClean="0">
                <a:solidFill>
                  <a:schemeClr val="bg2">
                    <a:lumMod val="25000"/>
                  </a:schemeClr>
                </a:solidFill>
              </a:rPr>
              <a:t>un copil poate avea o inteligenţă superioară, dar cu serioase</a:t>
            </a:r>
            <a:r>
              <a:rPr lang="ro-RO" sz="2000" b="1" i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vi-VN" sz="2000" b="1" i="1" dirty="0" smtClean="0">
                <a:solidFill>
                  <a:schemeClr val="bg2">
                    <a:lumMod val="25000"/>
                  </a:schemeClr>
                </a:solidFill>
              </a:rPr>
              <a:t>deficite în relaţionarea socială, sau autism mediu ca severitate şi retard sever.</a:t>
            </a:r>
            <a:endParaRPr lang="en-US" sz="20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1338</Words>
  <Application>WPS Presentation</Application>
  <PresentationFormat>On-screen Show (4:3)</PresentationFormat>
  <Paragraphs>90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Slipstream</vt:lpstr>
      <vt:lpstr>MINISTERUL EDUCAȚIEI INSPECTORATUL ȘCOLAR JUDEȚEAN MUREȘ GRĂDINIȚA CU PROGRAM PRELUNGIT ,,MANPEL” TG. MUREȘ   CERC PEDAGOGIC ZONA 7 NOIEMBRIE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CERCUL PEDAGOGIC AL EDUCATOARELOR</dc:title>
  <dc:creator>Home</dc:creator>
  <cp:lastModifiedBy>Administrator</cp:lastModifiedBy>
  <cp:revision>25</cp:revision>
  <dcterms:created xsi:type="dcterms:W3CDTF">2021-11-21T07:56:00Z</dcterms:created>
  <dcterms:modified xsi:type="dcterms:W3CDTF">2022-01-20T14:01:34Z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C0F071F6768E48839D4DF5C3BC791BF1</vt:lpwstr>
  </property>
  <property fmtid="{D5CDD505-2E9C-101B-9397-08002B2CF9AE}" pid="3" name="KSOProductBuildVer">
    <vt:lpwstr>1033-11.2.0.10443</vt:lpwstr>
  </property>
</Properties>
</file>